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iN9gSJdkoRSUsU7nnq1YE+letM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sp>
        <p:nvSpPr>
          <p:cNvPr id="15" name="Google Shape;15;p2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1"/>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9" name="Google Shape;19;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2" name="Google Shape;22;p2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0"/>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9" name="Shape 89"/>
        <p:cNvGrpSpPr/>
        <p:nvPr/>
      </p:nvGrpSpPr>
      <p:grpSpPr>
        <a:xfrm>
          <a:off x="0" y="0"/>
          <a:ext cx="0" cy="0"/>
          <a:chOff x="0" y="0"/>
          <a:chExt cx="0" cy="0"/>
        </a:xfrm>
      </p:grpSpPr>
      <p:sp>
        <p:nvSpPr>
          <p:cNvPr id="90" name="Google Shape;90;p3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1"/>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1"/>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23" name="Shape 23"/>
        <p:cNvGrpSpPr/>
        <p:nvPr/>
      </p:nvGrpSpPr>
      <p:grpSpPr>
        <a:xfrm>
          <a:off x="0" y="0"/>
          <a:ext cx="0" cy="0"/>
          <a:chOff x="0" y="0"/>
          <a:chExt cx="0" cy="0"/>
        </a:xfrm>
      </p:grpSpPr>
      <p:sp>
        <p:nvSpPr>
          <p:cNvPr id="24" name="Google Shape;24;p2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2"/>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28" name="Google Shape;28;p2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31" name="Google Shape;31;p22"/>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23"/>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 name="Google Shape;36;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2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25"/>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25"/>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25"/>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9" name="Shape 59"/>
        <p:cNvGrpSpPr/>
        <p:nvPr/>
      </p:nvGrpSpPr>
      <p:grpSpPr>
        <a:xfrm>
          <a:off x="0" y="0"/>
          <a:ext cx="0" cy="0"/>
          <a:chOff x="0" y="0"/>
          <a:chExt cx="0" cy="0"/>
        </a:xfrm>
      </p:grpSpPr>
      <p:sp>
        <p:nvSpPr>
          <p:cNvPr id="60" name="Google Shape;60;p2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5" name="Shape 65"/>
        <p:cNvGrpSpPr/>
        <p:nvPr/>
      </p:nvGrpSpPr>
      <p:grpSpPr>
        <a:xfrm>
          <a:off x="0" y="0"/>
          <a:ext cx="0" cy="0"/>
          <a:chOff x="0" y="0"/>
          <a:chExt cx="0" cy="0"/>
        </a:xfrm>
      </p:grpSpPr>
      <p:sp>
        <p:nvSpPr>
          <p:cNvPr id="66" name="Google Shape;66;p28"/>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8"/>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8"/>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8"/>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28"/>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1" name="Google Shape;71;p28"/>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8"/>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4" name="Shape 74"/>
        <p:cNvGrpSpPr/>
        <p:nvPr/>
      </p:nvGrpSpPr>
      <p:grpSpPr>
        <a:xfrm>
          <a:off x="0" y="0"/>
          <a:ext cx="0" cy="0"/>
          <a:chOff x="0" y="0"/>
          <a:chExt cx="0" cy="0"/>
        </a:xfrm>
      </p:grpSpPr>
      <p:sp>
        <p:nvSpPr>
          <p:cNvPr id="75" name="Google Shape;75;p29"/>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9"/>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9"/>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p:nvPr>
            <p:ph idx="2" type="pic"/>
          </p:nvPr>
        </p:nvSpPr>
        <p:spPr>
          <a:xfrm>
            <a:off x="15" y="0"/>
            <a:ext cx="12191985" cy="4915076"/>
          </a:xfrm>
          <a:prstGeom prst="rect">
            <a:avLst/>
          </a:prstGeom>
          <a:noFill/>
          <a:ln>
            <a:noFill/>
          </a:ln>
        </p:spPr>
      </p:sp>
      <p:sp>
        <p:nvSpPr>
          <p:cNvPr id="79" name="Google Shape;79;p29"/>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0" name="Google Shape;80;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20"/>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2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2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2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20"/>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k12insight.com/Lets-Talk/embed.aspx?L=PB7R84N8G5L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providenceschools.org/careers"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762000" y="2404534"/>
            <a:ext cx="9448799" cy="1646302"/>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a:t>Applying for a Job</a:t>
            </a:r>
            <a:endParaRPr/>
          </a:p>
        </p:txBody>
      </p:sp>
      <p:sp>
        <p:nvSpPr>
          <p:cNvPr id="102" name="Google Shape;102;p1"/>
          <p:cNvSpPr txBox="1"/>
          <p:nvPr>
            <p:ph idx="1" type="subTitle"/>
          </p:nvPr>
        </p:nvSpPr>
        <p:spPr>
          <a:xfrm>
            <a:off x="1602931" y="4466469"/>
            <a:ext cx="7766936" cy="10968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a:t>USING THE SCHOOLSPRING APPLICANT TRACKING SYSTEM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11"/>
          <p:cNvPicPr preferRelativeResize="0"/>
          <p:nvPr/>
        </p:nvPicPr>
        <p:blipFill>
          <a:blip r:embed="rId3">
            <a:alphaModFix/>
          </a:blip>
          <a:stretch>
            <a:fillRect/>
          </a:stretch>
        </p:blipFill>
        <p:spPr>
          <a:xfrm>
            <a:off x="152400" y="2703605"/>
            <a:ext cx="11887201" cy="1625203"/>
          </a:xfrm>
          <a:prstGeom prst="rect">
            <a:avLst/>
          </a:prstGeom>
          <a:noFill/>
          <a:ln>
            <a:noFill/>
          </a:ln>
        </p:spPr>
      </p:pic>
      <p:sp>
        <p:nvSpPr>
          <p:cNvPr id="171" name="Google Shape;171;p11"/>
          <p:cNvSpPr txBox="1"/>
          <p:nvPr>
            <p:ph type="title"/>
          </p:nvPr>
        </p:nvSpPr>
        <p:spPr>
          <a:xfrm>
            <a:off x="1097280" y="286604"/>
            <a:ext cx="10058400" cy="641652"/>
          </a:xfrm>
          <a:prstGeom prst="rect">
            <a:avLst/>
          </a:prstGeom>
          <a:solidFill>
            <a:srgbClr val="D8D8D8"/>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1800"/>
              <a:buFont typeface="Calibri"/>
              <a:buNone/>
            </a:pPr>
            <a:r>
              <a:rPr lang="en-US" sz="1800"/>
              <a:t>You can search for positions by typing in a keyword to search or by filtering by position type or location</a:t>
            </a:r>
            <a:endParaRPr sz="1800"/>
          </a:p>
        </p:txBody>
      </p:sp>
      <p:cxnSp>
        <p:nvCxnSpPr>
          <p:cNvPr id="172" name="Google Shape;172;p11"/>
          <p:cNvCxnSpPr/>
          <p:nvPr/>
        </p:nvCxnSpPr>
        <p:spPr>
          <a:xfrm flipH="1">
            <a:off x="2330236" y="928256"/>
            <a:ext cx="2657400" cy="29031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cxnSp>
        <p:nvCxnSpPr>
          <p:cNvPr id="173" name="Google Shape;173;p11"/>
          <p:cNvCxnSpPr/>
          <p:nvPr/>
        </p:nvCxnSpPr>
        <p:spPr>
          <a:xfrm flipH="1">
            <a:off x="5556835" y="928255"/>
            <a:ext cx="1726500" cy="29031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2"/>
          <p:cNvPicPr preferRelativeResize="0"/>
          <p:nvPr/>
        </p:nvPicPr>
        <p:blipFill>
          <a:blip r:embed="rId3">
            <a:alphaModFix/>
          </a:blip>
          <a:stretch>
            <a:fillRect/>
          </a:stretch>
        </p:blipFill>
        <p:spPr>
          <a:xfrm>
            <a:off x="465844" y="1474660"/>
            <a:ext cx="9137925" cy="4595726"/>
          </a:xfrm>
          <a:prstGeom prst="rect">
            <a:avLst/>
          </a:prstGeom>
          <a:noFill/>
          <a:ln>
            <a:noFill/>
          </a:ln>
        </p:spPr>
      </p:pic>
      <p:sp>
        <p:nvSpPr>
          <p:cNvPr id="179" name="Google Shape;179;p12"/>
          <p:cNvSpPr txBox="1"/>
          <p:nvPr/>
        </p:nvSpPr>
        <p:spPr>
          <a:xfrm>
            <a:off x="381449" y="288509"/>
            <a:ext cx="3483969" cy="92333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When you find a position of interest to you, click on the </a:t>
            </a:r>
            <a:r>
              <a:rPr lang="en-US" sz="1800">
                <a:solidFill>
                  <a:schemeClr val="dk1"/>
                </a:solidFill>
                <a:latin typeface="Calibri"/>
                <a:ea typeface="Calibri"/>
                <a:cs typeface="Calibri"/>
                <a:sym typeface="Calibri"/>
              </a:rPr>
              <a:t>blue </a:t>
            </a:r>
            <a:r>
              <a:rPr b="0" i="0" lang="en-US" sz="1800" u="none" cap="none" strike="noStrike">
                <a:solidFill>
                  <a:schemeClr val="dk1"/>
                </a:solidFill>
                <a:latin typeface="Calibri"/>
                <a:ea typeface="Calibri"/>
                <a:cs typeface="Calibri"/>
                <a:sym typeface="Calibri"/>
              </a:rPr>
              <a:t>text to read the job description</a:t>
            </a:r>
            <a:endParaRPr b="0" i="0" sz="1800" u="none" cap="none" strike="noStrike">
              <a:solidFill>
                <a:schemeClr val="dk1"/>
              </a:solidFill>
              <a:latin typeface="Calibri"/>
              <a:ea typeface="Calibri"/>
              <a:cs typeface="Calibri"/>
              <a:sym typeface="Calibri"/>
            </a:endParaRPr>
          </a:p>
        </p:txBody>
      </p:sp>
      <p:cxnSp>
        <p:nvCxnSpPr>
          <p:cNvPr id="180" name="Google Shape;180;p12"/>
          <p:cNvCxnSpPr/>
          <p:nvPr/>
        </p:nvCxnSpPr>
        <p:spPr>
          <a:xfrm>
            <a:off x="1773382" y="1219200"/>
            <a:ext cx="330000" cy="33177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sp>
        <p:nvSpPr>
          <p:cNvPr id="181" name="Google Shape;181;p12"/>
          <p:cNvSpPr txBox="1"/>
          <p:nvPr/>
        </p:nvSpPr>
        <p:spPr>
          <a:xfrm>
            <a:off x="5084618" y="288509"/>
            <a:ext cx="6733309" cy="92333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When you click on the title the job description will slide in from the right of the screen.  From here you can review the specifics of the position and if interested you can apply to the position.</a:t>
            </a:r>
            <a:endParaRPr b="0" i="0" sz="1800" u="none" cap="none" strike="noStrike">
              <a:solidFill>
                <a:schemeClr val="dk1"/>
              </a:solidFill>
              <a:latin typeface="Calibri"/>
              <a:ea typeface="Calibri"/>
              <a:cs typeface="Calibri"/>
              <a:sym typeface="Calibri"/>
            </a:endParaRPr>
          </a:p>
        </p:txBody>
      </p:sp>
      <p:cxnSp>
        <p:nvCxnSpPr>
          <p:cNvPr id="182" name="Google Shape;182;p12"/>
          <p:cNvCxnSpPr/>
          <p:nvPr/>
        </p:nvCxnSpPr>
        <p:spPr>
          <a:xfrm flipH="1">
            <a:off x="6244003" y="1219189"/>
            <a:ext cx="1944000" cy="13314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sp>
        <p:nvSpPr>
          <p:cNvPr id="183" name="Google Shape;183;p12"/>
          <p:cNvSpPr txBox="1"/>
          <p:nvPr/>
        </p:nvSpPr>
        <p:spPr>
          <a:xfrm>
            <a:off x="9712036" y="2000440"/>
            <a:ext cx="2258400" cy="28629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When you are finished looking at the job description you can click </a:t>
            </a:r>
            <a:r>
              <a:rPr lang="en-US" sz="1800">
                <a:solidFill>
                  <a:schemeClr val="dk1"/>
                </a:solidFill>
                <a:latin typeface="Calibri"/>
                <a:ea typeface="Calibri"/>
                <a:cs typeface="Calibri"/>
                <a:sym typeface="Calibri"/>
              </a:rPr>
              <a:t>“Show Map”</a:t>
            </a:r>
            <a:r>
              <a:rPr b="0" i="0" lang="en-US" sz="1800" u="none" cap="none" strike="noStrike">
                <a:solidFill>
                  <a:schemeClr val="dk1"/>
                </a:solidFill>
                <a:latin typeface="Calibri"/>
                <a:ea typeface="Calibri"/>
                <a:cs typeface="Calibri"/>
                <a:sym typeface="Calibri"/>
              </a:rPr>
              <a:t>.  The open job description will slide away from view and you will be able to continue looking for positions.</a:t>
            </a:r>
            <a:endParaRPr b="0" i="0" sz="1800" u="none" cap="none" strike="noStrike">
              <a:solidFill>
                <a:schemeClr val="dk1"/>
              </a:solidFill>
              <a:latin typeface="Calibri"/>
              <a:ea typeface="Calibri"/>
              <a:cs typeface="Calibri"/>
              <a:sym typeface="Calibri"/>
            </a:endParaRPr>
          </a:p>
        </p:txBody>
      </p:sp>
      <p:cxnSp>
        <p:nvCxnSpPr>
          <p:cNvPr id="184" name="Google Shape;184;p12"/>
          <p:cNvCxnSpPr/>
          <p:nvPr/>
        </p:nvCxnSpPr>
        <p:spPr>
          <a:xfrm rot="10800000">
            <a:off x="9274125" y="2211950"/>
            <a:ext cx="447900" cy="123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3"/>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262626"/>
              </a:buClr>
              <a:buSzPts val="8000"/>
              <a:buFont typeface="Calibri"/>
              <a:buNone/>
            </a:pPr>
            <a:r>
              <a:rPr lang="en-US"/>
              <a:t>APPLYING FOR POSITIONS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4"/>
          <p:cNvSpPr txBox="1"/>
          <p:nvPr>
            <p:ph type="title"/>
          </p:nvPr>
        </p:nvSpPr>
        <p:spPr>
          <a:xfrm>
            <a:off x="1097280" y="286604"/>
            <a:ext cx="10058400" cy="111270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1"/>
              </a:buClr>
              <a:buSzPts val="4800"/>
              <a:buFont typeface="Calibri"/>
              <a:buNone/>
            </a:pPr>
            <a:r>
              <a:rPr lang="en-US">
                <a:solidFill>
                  <a:schemeClr val="dk1"/>
                </a:solidFill>
              </a:rPr>
              <a:t>BEFORE YOU BEGIN</a:t>
            </a:r>
            <a:endParaRPr>
              <a:solidFill>
                <a:schemeClr val="dk1"/>
              </a:solidFill>
            </a:endParaRPr>
          </a:p>
        </p:txBody>
      </p:sp>
      <p:sp>
        <p:nvSpPr>
          <p:cNvPr id="195" name="Google Shape;195;p1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400"/>
              <a:buFont typeface="Noto Sans Symbols"/>
              <a:buChar char="❑"/>
            </a:pPr>
            <a:r>
              <a:rPr lang="en-US" sz="2400">
                <a:solidFill>
                  <a:schemeClr val="dk1"/>
                </a:solidFill>
              </a:rPr>
              <a:t>Have your final resume ready for upload</a:t>
            </a:r>
            <a:endParaRPr/>
          </a:p>
          <a:p>
            <a:pPr indent="-91440" lvl="0" marL="91440" rtl="0" algn="l">
              <a:lnSpc>
                <a:spcPct val="90000"/>
              </a:lnSpc>
              <a:spcBef>
                <a:spcPts val="1400"/>
              </a:spcBef>
              <a:spcAft>
                <a:spcPts val="0"/>
              </a:spcAft>
              <a:buSzPts val="2400"/>
              <a:buFont typeface="Noto Sans Symbols"/>
              <a:buChar char="❑"/>
            </a:pPr>
            <a:r>
              <a:rPr lang="en-US" sz="2400">
                <a:solidFill>
                  <a:schemeClr val="dk1"/>
                </a:solidFill>
              </a:rPr>
              <a:t>Have your cover letter(s) ready for upload</a:t>
            </a:r>
            <a:endParaRPr/>
          </a:p>
          <a:p>
            <a:pPr indent="-91440" lvl="0" marL="91440" rtl="0" algn="l">
              <a:lnSpc>
                <a:spcPct val="90000"/>
              </a:lnSpc>
              <a:spcBef>
                <a:spcPts val="1400"/>
              </a:spcBef>
              <a:spcAft>
                <a:spcPts val="0"/>
              </a:spcAft>
              <a:buSzPts val="2400"/>
              <a:buFont typeface="Noto Sans Symbols"/>
              <a:buChar char="❑"/>
            </a:pPr>
            <a:r>
              <a:rPr lang="en-US" sz="2400">
                <a:solidFill>
                  <a:schemeClr val="dk1"/>
                </a:solidFill>
              </a:rPr>
              <a:t>Have any other items you would like to submit with your application ready for upload.  These are not required at this stage in the process but may include:</a:t>
            </a:r>
            <a:endParaRPr/>
          </a:p>
          <a:p>
            <a:pPr indent="-182880" lvl="3" marL="749808" rtl="0" algn="l">
              <a:lnSpc>
                <a:spcPct val="90000"/>
              </a:lnSpc>
              <a:spcBef>
                <a:spcPts val="400"/>
              </a:spcBef>
              <a:spcAft>
                <a:spcPts val="0"/>
              </a:spcAft>
              <a:buSzPts val="2400"/>
              <a:buFont typeface="Noto Sans Symbols"/>
              <a:buChar char="❑"/>
            </a:pPr>
            <a:r>
              <a:rPr lang="en-US" sz="2400">
                <a:solidFill>
                  <a:schemeClr val="dk1"/>
                </a:solidFill>
              </a:rPr>
              <a:t>Teaching Certificate</a:t>
            </a:r>
            <a:endParaRPr/>
          </a:p>
          <a:p>
            <a:pPr indent="-182880" lvl="3" marL="749808" rtl="0" algn="l">
              <a:lnSpc>
                <a:spcPct val="90000"/>
              </a:lnSpc>
              <a:spcBef>
                <a:spcPts val="600"/>
              </a:spcBef>
              <a:spcAft>
                <a:spcPts val="0"/>
              </a:spcAft>
              <a:buSzPts val="2400"/>
              <a:buFont typeface="Noto Sans Symbols"/>
              <a:buChar char="❑"/>
            </a:pPr>
            <a:r>
              <a:rPr lang="en-US" sz="2400">
                <a:solidFill>
                  <a:schemeClr val="dk1"/>
                </a:solidFill>
              </a:rPr>
              <a:t>Letters of Reference</a:t>
            </a:r>
            <a:endParaRPr/>
          </a:p>
          <a:p>
            <a:pPr indent="-182880" lvl="3" marL="749808" rtl="0" algn="l">
              <a:lnSpc>
                <a:spcPct val="90000"/>
              </a:lnSpc>
              <a:spcBef>
                <a:spcPts val="600"/>
              </a:spcBef>
              <a:spcAft>
                <a:spcPts val="0"/>
              </a:spcAft>
              <a:buSzPts val="2400"/>
              <a:buFont typeface="Noto Sans Symbols"/>
              <a:buChar char="❑"/>
            </a:pPr>
            <a:r>
              <a:rPr lang="en-US" sz="2400">
                <a:solidFill>
                  <a:schemeClr val="dk1"/>
                </a:solidFill>
              </a:rPr>
              <a:t>Commendations</a:t>
            </a:r>
            <a:endParaRPr/>
          </a:p>
          <a:p>
            <a:pPr indent="-182880" lvl="3" marL="749808" rtl="0" algn="l">
              <a:lnSpc>
                <a:spcPct val="90000"/>
              </a:lnSpc>
              <a:spcBef>
                <a:spcPts val="600"/>
              </a:spcBef>
              <a:spcAft>
                <a:spcPts val="0"/>
              </a:spcAft>
              <a:buSzPts val="2400"/>
              <a:buFont typeface="Noto Sans Symbols"/>
              <a:buChar char="❑"/>
            </a:pPr>
            <a:r>
              <a:rPr lang="en-US" sz="2400">
                <a:solidFill>
                  <a:schemeClr val="dk1"/>
                </a:solidFill>
              </a:rPr>
              <a:t>Transcripts</a:t>
            </a:r>
            <a:endParaRPr/>
          </a:p>
          <a:p>
            <a:pPr indent="-93979" lvl="2" marL="566928" rtl="0" algn="l">
              <a:lnSpc>
                <a:spcPct val="90000"/>
              </a:lnSpc>
              <a:spcBef>
                <a:spcPts val="600"/>
              </a:spcBef>
              <a:spcAft>
                <a:spcPts val="0"/>
              </a:spcAft>
              <a:buSzPts val="1400"/>
              <a:buFont typeface="Noto Sans Symbols"/>
              <a:buNone/>
            </a:pPr>
            <a:r>
              <a:t/>
            </a:r>
            <a:endParaRPr/>
          </a:p>
        </p:txBody>
      </p:sp>
      <p:sp>
        <p:nvSpPr>
          <p:cNvPr id="196" name="Google Shape;196;p14"/>
          <p:cNvSpPr txBox="1"/>
          <p:nvPr/>
        </p:nvSpPr>
        <p:spPr>
          <a:xfrm>
            <a:off x="568036" y="5541818"/>
            <a:ext cx="11249891" cy="40011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IMPORTANT</a:t>
            </a:r>
            <a:r>
              <a:rPr b="0" i="0" lang="en-US" sz="2000" u="none" cap="none" strike="noStrike">
                <a:solidFill>
                  <a:schemeClr val="dk1"/>
                </a:solidFill>
                <a:latin typeface="Calibri"/>
                <a:ea typeface="Calibri"/>
                <a:cs typeface="Calibri"/>
                <a:sym typeface="Calibri"/>
              </a:rPr>
              <a:t>:  You </a:t>
            </a:r>
            <a:r>
              <a:rPr b="1" i="0" lang="en-US" sz="2000" u="sng" cap="none" strike="noStrike">
                <a:solidFill>
                  <a:schemeClr val="dk1"/>
                </a:solidFill>
                <a:latin typeface="Calibri"/>
                <a:ea typeface="Calibri"/>
                <a:cs typeface="Calibri"/>
                <a:sym typeface="Calibri"/>
              </a:rPr>
              <a:t>MUST</a:t>
            </a:r>
            <a:r>
              <a:rPr b="0" i="0" lang="en-US" sz="2000" u="none" cap="none" strike="noStrike">
                <a:solidFill>
                  <a:schemeClr val="dk1"/>
                </a:solidFill>
                <a:latin typeface="Calibri"/>
                <a:ea typeface="Calibri"/>
                <a:cs typeface="Calibri"/>
                <a:sym typeface="Calibri"/>
              </a:rPr>
              <a:t> upload your resume</a:t>
            </a:r>
            <a:r>
              <a:rPr lang="en-US" sz="2000">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for </a:t>
            </a:r>
            <a:r>
              <a:rPr b="1" i="0" lang="en-US" sz="2000" u="sng" cap="none" strike="noStrike">
                <a:solidFill>
                  <a:schemeClr val="dk1"/>
                </a:solidFill>
                <a:latin typeface="Calibri"/>
                <a:ea typeface="Calibri"/>
                <a:cs typeface="Calibri"/>
                <a:sym typeface="Calibri"/>
              </a:rPr>
              <a:t>EACH</a:t>
            </a:r>
            <a:r>
              <a:rPr b="0" i="0" lang="en-US" sz="2000" u="none" cap="none" strike="noStrike">
                <a:solidFill>
                  <a:schemeClr val="dk1"/>
                </a:solidFill>
                <a:latin typeface="Calibri"/>
                <a:ea typeface="Calibri"/>
                <a:cs typeface="Calibri"/>
                <a:sym typeface="Calibri"/>
              </a:rPr>
              <a:t> position you are applying to.</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5"/>
          <p:cNvPicPr preferRelativeResize="0"/>
          <p:nvPr/>
        </p:nvPicPr>
        <p:blipFill>
          <a:blip r:embed="rId3">
            <a:alphaModFix/>
          </a:blip>
          <a:stretch>
            <a:fillRect/>
          </a:stretch>
        </p:blipFill>
        <p:spPr>
          <a:xfrm>
            <a:off x="6194200" y="1942450"/>
            <a:ext cx="5907226" cy="2717074"/>
          </a:xfrm>
          <a:prstGeom prst="rect">
            <a:avLst/>
          </a:prstGeom>
          <a:noFill/>
          <a:ln>
            <a:noFill/>
          </a:ln>
        </p:spPr>
      </p:pic>
      <p:pic>
        <p:nvPicPr>
          <p:cNvPr id="202" name="Google Shape;202;p15"/>
          <p:cNvPicPr preferRelativeResize="0"/>
          <p:nvPr/>
        </p:nvPicPr>
        <p:blipFill>
          <a:blip r:embed="rId4">
            <a:alphaModFix/>
          </a:blip>
          <a:stretch>
            <a:fillRect/>
          </a:stretch>
        </p:blipFill>
        <p:spPr>
          <a:xfrm>
            <a:off x="2947298" y="4604699"/>
            <a:ext cx="3203226" cy="1738449"/>
          </a:xfrm>
          <a:prstGeom prst="rect">
            <a:avLst/>
          </a:prstGeom>
          <a:noFill/>
          <a:ln>
            <a:noFill/>
          </a:ln>
        </p:spPr>
      </p:pic>
      <p:pic>
        <p:nvPicPr>
          <p:cNvPr id="203" name="Google Shape;203;p15"/>
          <p:cNvPicPr preferRelativeResize="0"/>
          <p:nvPr/>
        </p:nvPicPr>
        <p:blipFill>
          <a:blip r:embed="rId5">
            <a:alphaModFix/>
          </a:blip>
          <a:stretch>
            <a:fillRect/>
          </a:stretch>
        </p:blipFill>
        <p:spPr>
          <a:xfrm>
            <a:off x="165000" y="1706100"/>
            <a:ext cx="5620659" cy="2826776"/>
          </a:xfrm>
          <a:prstGeom prst="rect">
            <a:avLst/>
          </a:prstGeom>
          <a:noFill/>
          <a:ln>
            <a:noFill/>
          </a:ln>
        </p:spPr>
      </p:pic>
      <p:sp>
        <p:nvSpPr>
          <p:cNvPr id="204" name="Google Shape;204;p15"/>
          <p:cNvSpPr txBox="1"/>
          <p:nvPr/>
        </p:nvSpPr>
        <p:spPr>
          <a:xfrm>
            <a:off x="360218" y="457200"/>
            <a:ext cx="4821382" cy="92333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When you find a position you are interested in you are ready to apply.  Click on the apply button from the individual job description.</a:t>
            </a:r>
            <a:endParaRPr b="0" i="0" sz="1800" u="none" cap="none" strike="noStrike">
              <a:solidFill>
                <a:schemeClr val="dk1"/>
              </a:solidFill>
              <a:latin typeface="Calibri"/>
              <a:ea typeface="Calibri"/>
              <a:cs typeface="Calibri"/>
              <a:sym typeface="Calibri"/>
            </a:endParaRPr>
          </a:p>
        </p:txBody>
      </p:sp>
      <p:cxnSp>
        <p:nvCxnSpPr>
          <p:cNvPr id="205" name="Google Shape;205;p15"/>
          <p:cNvCxnSpPr/>
          <p:nvPr/>
        </p:nvCxnSpPr>
        <p:spPr>
          <a:xfrm>
            <a:off x="2327564" y="1385455"/>
            <a:ext cx="401400" cy="18081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sp>
        <p:nvSpPr>
          <p:cNvPr id="206" name="Google Shape;206;p15"/>
          <p:cNvSpPr txBox="1"/>
          <p:nvPr/>
        </p:nvSpPr>
        <p:spPr>
          <a:xfrm>
            <a:off x="5673475" y="228600"/>
            <a:ext cx="6453000" cy="14775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If you set up your profile in advance, </a:t>
            </a:r>
            <a:r>
              <a:rPr lang="en-US" sz="1800">
                <a:solidFill>
                  <a:schemeClr val="dk1"/>
                </a:solidFill>
                <a:latin typeface="Calibri"/>
                <a:ea typeface="Calibri"/>
                <a:cs typeface="Calibri"/>
                <a:sym typeface="Calibri"/>
              </a:rPr>
              <a:t>some</a:t>
            </a:r>
            <a:r>
              <a:rPr b="0" i="0" lang="en-US" sz="1800" u="none" cap="none" strike="noStrike">
                <a:solidFill>
                  <a:schemeClr val="dk1"/>
                </a:solidFill>
                <a:latin typeface="Calibri"/>
                <a:ea typeface="Calibri"/>
                <a:cs typeface="Calibri"/>
                <a:sym typeface="Calibri"/>
              </a:rPr>
              <a:t> of the information you entered will </a:t>
            </a:r>
            <a:r>
              <a:rPr lang="en-US" sz="1800">
                <a:solidFill>
                  <a:schemeClr val="dk1"/>
                </a:solidFill>
                <a:latin typeface="Calibri"/>
                <a:ea typeface="Calibri"/>
                <a:cs typeface="Calibri"/>
                <a:sym typeface="Calibri"/>
              </a:rPr>
              <a:t>auto-populate</a:t>
            </a:r>
            <a:r>
              <a:rPr b="0" i="0" lang="en-US" sz="1800" u="none" cap="none" strike="noStrike">
                <a:solidFill>
                  <a:schemeClr val="dk1"/>
                </a:solidFill>
                <a:latin typeface="Calibri"/>
                <a:ea typeface="Calibri"/>
                <a:cs typeface="Calibri"/>
                <a:sym typeface="Calibri"/>
              </a:rPr>
              <a:t> when you go to apply for the position</a:t>
            </a:r>
            <a:r>
              <a:rPr lang="en-US" sz="1800">
                <a:solidFill>
                  <a:schemeClr val="dk1"/>
                </a:solidFill>
                <a:latin typeface="Calibri"/>
                <a:ea typeface="Calibri"/>
                <a:cs typeface="Calibri"/>
                <a:sym typeface="Calibri"/>
              </a:rPr>
              <a:t>. Select the Save button after each section, then select Next.</a:t>
            </a:r>
            <a:r>
              <a:rPr b="0" i="0" lang="en-US" sz="1800" u="none" cap="none" strike="noStrike">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Y</a:t>
            </a:r>
            <a:r>
              <a:rPr b="0" i="0" lang="en-US" sz="1800" u="none" cap="none" strike="noStrike">
                <a:solidFill>
                  <a:schemeClr val="dk1"/>
                </a:solidFill>
                <a:latin typeface="Calibri"/>
                <a:ea typeface="Calibri"/>
                <a:cs typeface="Calibri"/>
                <a:sym typeface="Calibri"/>
              </a:rPr>
              <a:t>ou </a:t>
            </a:r>
            <a:r>
              <a:rPr b="1" i="0" lang="en-US" sz="1800" u="sng" cap="none" strike="noStrike">
                <a:solidFill>
                  <a:schemeClr val="dk1"/>
                </a:solidFill>
                <a:latin typeface="Calibri"/>
                <a:ea typeface="Calibri"/>
                <a:cs typeface="Calibri"/>
                <a:sym typeface="Calibri"/>
              </a:rPr>
              <a:t>MUST upload your resume</a:t>
            </a:r>
            <a:r>
              <a:rPr b="0" i="0" lang="en-US" sz="1800" u="none" cap="none" strike="noStrike">
                <a:solidFill>
                  <a:schemeClr val="dk1"/>
                </a:solidFill>
                <a:latin typeface="Calibri"/>
                <a:ea typeface="Calibri"/>
                <a:cs typeface="Calibri"/>
                <a:sym typeface="Calibri"/>
              </a:rPr>
              <a:t>, and any relevant materials you would like to provide </a:t>
            </a:r>
            <a:r>
              <a:rPr b="1" i="0" lang="en-US" sz="1800" u="sng" cap="none" strike="noStrike">
                <a:solidFill>
                  <a:schemeClr val="dk1"/>
                </a:solidFill>
                <a:latin typeface="Calibri"/>
                <a:ea typeface="Calibri"/>
                <a:cs typeface="Calibri"/>
                <a:sym typeface="Calibri"/>
              </a:rPr>
              <a:t>for EACH position applied to</a:t>
            </a: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cxnSp>
        <p:nvCxnSpPr>
          <p:cNvPr id="207" name="Google Shape;207;p15"/>
          <p:cNvCxnSpPr/>
          <p:nvPr/>
        </p:nvCxnSpPr>
        <p:spPr>
          <a:xfrm>
            <a:off x="9099252" y="1706100"/>
            <a:ext cx="2690100" cy="27141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sp>
        <p:nvSpPr>
          <p:cNvPr id="208" name="Google Shape;208;p15"/>
          <p:cNvSpPr txBox="1"/>
          <p:nvPr/>
        </p:nvSpPr>
        <p:spPr>
          <a:xfrm>
            <a:off x="273397" y="4842200"/>
            <a:ext cx="2566200" cy="12006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Some jobs will ask a Pre-Screening question. </a:t>
            </a:r>
            <a:r>
              <a:rPr lang="en-US" sz="1800">
                <a:solidFill>
                  <a:schemeClr val="dk1"/>
                </a:solidFill>
                <a:latin typeface="Calibri"/>
                <a:ea typeface="Calibri"/>
                <a:cs typeface="Calibri"/>
                <a:sym typeface="Calibri"/>
              </a:rPr>
              <a:t>Answer</a:t>
            </a:r>
            <a:r>
              <a:rPr lang="en-US" sz="1800">
                <a:solidFill>
                  <a:schemeClr val="dk1"/>
                </a:solidFill>
                <a:latin typeface="Calibri"/>
                <a:ea typeface="Calibri"/>
                <a:cs typeface="Calibri"/>
                <a:sym typeface="Calibri"/>
              </a:rPr>
              <a:t> truthfully then select Continue.</a:t>
            </a:r>
            <a:endParaRPr b="0" i="0" sz="1800" u="none" cap="none" strike="noStrike">
              <a:solidFill>
                <a:schemeClr val="dk1"/>
              </a:solidFill>
              <a:latin typeface="Calibri"/>
              <a:ea typeface="Calibri"/>
              <a:cs typeface="Calibri"/>
              <a:sym typeface="Calibri"/>
            </a:endParaRPr>
          </a:p>
        </p:txBody>
      </p:sp>
      <p:cxnSp>
        <p:nvCxnSpPr>
          <p:cNvPr id="209" name="Google Shape;209;p15"/>
          <p:cNvCxnSpPr>
            <a:stCxn id="208" idx="3"/>
          </p:cNvCxnSpPr>
          <p:nvPr/>
        </p:nvCxnSpPr>
        <p:spPr>
          <a:xfrm>
            <a:off x="2839597" y="5442500"/>
            <a:ext cx="361800" cy="390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cxnSp>
        <p:nvCxnSpPr>
          <p:cNvPr id="210" name="Google Shape;210;p15"/>
          <p:cNvCxnSpPr>
            <a:stCxn id="206" idx="2"/>
          </p:cNvCxnSpPr>
          <p:nvPr/>
        </p:nvCxnSpPr>
        <p:spPr>
          <a:xfrm flipH="1">
            <a:off x="8691175" y="1706100"/>
            <a:ext cx="208800" cy="14016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6"/>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262626"/>
              </a:buClr>
              <a:buSzPts val="8000"/>
              <a:buFont typeface="Calibri"/>
              <a:buNone/>
            </a:pPr>
            <a:r>
              <a:rPr lang="en-US"/>
              <a:t>NEXT STEPS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7"/>
          <p:cNvSpPr txBox="1"/>
          <p:nvPr>
            <p:ph type="title"/>
          </p:nvPr>
        </p:nvSpPr>
        <p:spPr>
          <a:xfrm>
            <a:off x="1097280" y="286604"/>
            <a:ext cx="10058400" cy="111270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1"/>
              </a:buClr>
              <a:buSzPts val="4800"/>
              <a:buFont typeface="Calibri"/>
              <a:buNone/>
            </a:pPr>
            <a:r>
              <a:rPr lang="en-US">
                <a:solidFill>
                  <a:schemeClr val="dk1"/>
                </a:solidFill>
              </a:rPr>
              <a:t>NEXT STEPS IN THE PROCESS</a:t>
            </a:r>
            <a:endParaRPr>
              <a:solidFill>
                <a:schemeClr val="dk1"/>
              </a:solidFill>
            </a:endParaRPr>
          </a:p>
        </p:txBody>
      </p:sp>
      <p:sp>
        <p:nvSpPr>
          <p:cNvPr id="221" name="Google Shape;221;p1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82880" lvl="2" marL="566928" rtl="0" algn="l">
              <a:lnSpc>
                <a:spcPct val="90000"/>
              </a:lnSpc>
              <a:spcBef>
                <a:spcPts val="0"/>
              </a:spcBef>
              <a:spcAft>
                <a:spcPts val="0"/>
              </a:spcAft>
              <a:buSzPts val="2400"/>
              <a:buFont typeface="Arial"/>
              <a:buChar char="•"/>
            </a:pPr>
            <a:r>
              <a:rPr lang="en-US" sz="2400"/>
              <a:t>Check the My Jobs section to view all positions you have applied to and the associated job descriptions</a:t>
            </a:r>
            <a:endParaRPr/>
          </a:p>
          <a:p>
            <a:pPr indent="-182880" lvl="2" marL="566928" rtl="0" algn="l">
              <a:lnSpc>
                <a:spcPct val="90000"/>
              </a:lnSpc>
              <a:spcBef>
                <a:spcPts val="600"/>
              </a:spcBef>
              <a:spcAft>
                <a:spcPts val="0"/>
              </a:spcAft>
              <a:buSzPts val="2400"/>
              <a:buFont typeface="Arial"/>
              <a:buChar char="•"/>
            </a:pPr>
            <a:r>
              <a:rPr lang="en-US" sz="2400"/>
              <a:t>When invited to interview you can select the time that works best for you from the available options.</a:t>
            </a:r>
            <a:endParaRPr/>
          </a:p>
          <a:p>
            <a:pPr indent="-30479" lvl="2" marL="566928" rtl="0" algn="l">
              <a:lnSpc>
                <a:spcPct val="90000"/>
              </a:lnSpc>
              <a:spcBef>
                <a:spcPts val="600"/>
              </a:spcBef>
              <a:spcAft>
                <a:spcPts val="0"/>
              </a:spcAft>
              <a:buSzPts val="2400"/>
              <a:buFont typeface="Arial"/>
              <a:buNone/>
            </a:pPr>
            <a:r>
              <a:t/>
            </a:r>
            <a:endParaRPr sz="2400"/>
          </a:p>
        </p:txBody>
      </p:sp>
      <p:pic>
        <p:nvPicPr>
          <p:cNvPr id="222" name="Google Shape;222;p17"/>
          <p:cNvPicPr preferRelativeResize="0"/>
          <p:nvPr/>
        </p:nvPicPr>
        <p:blipFill>
          <a:blip r:embed="rId3">
            <a:alphaModFix/>
          </a:blip>
          <a:stretch>
            <a:fillRect/>
          </a:stretch>
        </p:blipFill>
        <p:spPr>
          <a:xfrm>
            <a:off x="9114125" y="3083025"/>
            <a:ext cx="1182575" cy="3067075"/>
          </a:xfrm>
          <a:prstGeom prst="rect">
            <a:avLst/>
          </a:prstGeom>
          <a:noFill/>
          <a:ln>
            <a:noFill/>
          </a:ln>
        </p:spPr>
      </p:pic>
      <p:cxnSp>
        <p:nvCxnSpPr>
          <p:cNvPr id="223" name="Google Shape;223;p17"/>
          <p:cNvCxnSpPr/>
          <p:nvPr/>
        </p:nvCxnSpPr>
        <p:spPr>
          <a:xfrm>
            <a:off x="8084200" y="4831275"/>
            <a:ext cx="1208400" cy="306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18"/>
          <p:cNvPicPr preferRelativeResize="0"/>
          <p:nvPr/>
        </p:nvPicPr>
        <p:blipFill>
          <a:blip r:embed="rId3">
            <a:alphaModFix/>
          </a:blip>
          <a:stretch>
            <a:fillRect/>
          </a:stretch>
        </p:blipFill>
        <p:spPr>
          <a:xfrm>
            <a:off x="5126027" y="1777986"/>
            <a:ext cx="6790374" cy="2642549"/>
          </a:xfrm>
          <a:prstGeom prst="rect">
            <a:avLst/>
          </a:prstGeom>
          <a:noFill/>
          <a:ln>
            <a:noFill/>
          </a:ln>
        </p:spPr>
      </p:pic>
      <p:pic>
        <p:nvPicPr>
          <p:cNvPr id="229" name="Google Shape;229;p18"/>
          <p:cNvPicPr preferRelativeResize="0"/>
          <p:nvPr/>
        </p:nvPicPr>
        <p:blipFill>
          <a:blip r:embed="rId4">
            <a:alphaModFix/>
          </a:blip>
          <a:stretch>
            <a:fillRect/>
          </a:stretch>
        </p:blipFill>
        <p:spPr>
          <a:xfrm>
            <a:off x="416175" y="2160541"/>
            <a:ext cx="4408359" cy="3532908"/>
          </a:xfrm>
          <a:prstGeom prst="rect">
            <a:avLst/>
          </a:prstGeom>
          <a:noFill/>
          <a:ln>
            <a:noFill/>
          </a:ln>
        </p:spPr>
      </p:pic>
      <p:sp>
        <p:nvSpPr>
          <p:cNvPr id="230" name="Google Shape;230;p18"/>
          <p:cNvSpPr txBox="1"/>
          <p:nvPr>
            <p:ph type="title"/>
          </p:nvPr>
        </p:nvSpPr>
        <p:spPr>
          <a:xfrm>
            <a:off x="1152699" y="651164"/>
            <a:ext cx="10058400" cy="1072342"/>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1"/>
              </a:buClr>
              <a:buSzPts val="3200"/>
              <a:buFont typeface="Calibri"/>
              <a:buNone/>
            </a:pPr>
            <a:r>
              <a:rPr lang="en-US" sz="3200">
                <a:solidFill>
                  <a:schemeClr val="dk1"/>
                </a:solidFill>
              </a:rPr>
              <a:t>YOUR APPLICATION DASHBOARD</a:t>
            </a:r>
            <a:endParaRPr sz="3200">
              <a:solidFill>
                <a:schemeClr val="dk1"/>
              </a:solidFill>
            </a:endParaRPr>
          </a:p>
        </p:txBody>
      </p:sp>
      <p:cxnSp>
        <p:nvCxnSpPr>
          <p:cNvPr id="231" name="Google Shape;231;p18"/>
          <p:cNvCxnSpPr/>
          <p:nvPr/>
        </p:nvCxnSpPr>
        <p:spPr>
          <a:xfrm flipH="1">
            <a:off x="3839455" y="1717964"/>
            <a:ext cx="1508400" cy="21318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sp>
        <p:nvSpPr>
          <p:cNvPr id="232" name="Google Shape;232;p18"/>
          <p:cNvSpPr txBox="1"/>
          <p:nvPr/>
        </p:nvSpPr>
        <p:spPr>
          <a:xfrm>
            <a:off x="5347855" y="4475018"/>
            <a:ext cx="6568500" cy="17547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The Submitted Applications</a:t>
            </a:r>
            <a:r>
              <a:rPr b="0" i="0" lang="en-US" sz="1800" u="none" cap="none" strike="noStrike">
                <a:solidFill>
                  <a:schemeClr val="dk1"/>
                </a:solidFill>
                <a:latin typeface="Calibri"/>
                <a:ea typeface="Calibri"/>
                <a:cs typeface="Calibri"/>
                <a:sym typeface="Calibri"/>
              </a:rPr>
              <a:t> view will show you all positions you have</a:t>
            </a:r>
            <a:r>
              <a:rPr lang="en-US" sz="1800">
                <a:solidFill>
                  <a:schemeClr val="dk1"/>
                </a:solidFill>
                <a:latin typeface="Calibri"/>
                <a:ea typeface="Calibri"/>
                <a:cs typeface="Calibri"/>
                <a:sym typeface="Calibri"/>
              </a:rPr>
              <a:t> applied to </a:t>
            </a:r>
            <a:r>
              <a:rPr b="0" i="0" lang="en-US" sz="1800" u="none" cap="none" strike="noStrike">
                <a:solidFill>
                  <a:schemeClr val="dk1"/>
                </a:solidFill>
                <a:latin typeface="Calibri"/>
                <a:ea typeface="Calibri"/>
                <a:cs typeface="Calibri"/>
                <a:sym typeface="Calibri"/>
              </a:rPr>
              <a:t>and will also show you any incomplete entries. To review the job description prior to any interviews you can click on the </a:t>
            </a:r>
            <a:r>
              <a:rPr lang="en-US" sz="1800">
                <a:solidFill>
                  <a:schemeClr val="dk1"/>
                </a:solidFill>
                <a:latin typeface="Calibri"/>
                <a:ea typeface="Calibri"/>
                <a:cs typeface="Calibri"/>
                <a:sym typeface="Calibri"/>
              </a:rPr>
              <a:t>blue </a:t>
            </a:r>
            <a:r>
              <a:rPr b="0" i="0" lang="en-US" sz="1800" u="none" cap="none" strike="noStrike">
                <a:solidFill>
                  <a:schemeClr val="dk1"/>
                </a:solidFill>
                <a:latin typeface="Calibri"/>
                <a:ea typeface="Calibri"/>
                <a:cs typeface="Calibri"/>
                <a:sym typeface="Calibri"/>
              </a:rPr>
              <a:t>position title and you can access the job description.</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You can also see any pending actions you need to take like schedule an interview, or accept a job offer.</a:t>
            </a:r>
            <a:endParaRPr sz="1800">
              <a:solidFill>
                <a:schemeClr val="dk1"/>
              </a:solidFill>
              <a:latin typeface="Calibri"/>
              <a:ea typeface="Calibri"/>
              <a:cs typeface="Calibri"/>
              <a:sym typeface="Calibri"/>
            </a:endParaRPr>
          </a:p>
        </p:txBody>
      </p:sp>
      <p:cxnSp>
        <p:nvCxnSpPr>
          <p:cNvPr id="233" name="Google Shape;233;p18"/>
          <p:cNvCxnSpPr/>
          <p:nvPr/>
        </p:nvCxnSpPr>
        <p:spPr>
          <a:xfrm rot="10800000">
            <a:off x="6287050" y="3083150"/>
            <a:ext cx="226800" cy="14046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cxnSp>
        <p:nvCxnSpPr>
          <p:cNvPr id="234" name="Google Shape;234;p18"/>
          <p:cNvCxnSpPr/>
          <p:nvPr/>
        </p:nvCxnSpPr>
        <p:spPr>
          <a:xfrm rot="10800000">
            <a:off x="10727275" y="3707925"/>
            <a:ext cx="227700" cy="7737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9"/>
          <p:cNvSpPr txBox="1"/>
          <p:nvPr>
            <p:ph type="title"/>
          </p:nvPr>
        </p:nvSpPr>
        <p:spPr>
          <a:xfrm>
            <a:off x="615139" y="789977"/>
            <a:ext cx="10961700" cy="356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4400"/>
              <a:buFont typeface="Calibri"/>
              <a:buNone/>
            </a:pPr>
            <a:r>
              <a:rPr lang="en-US" sz="4200"/>
              <a:t>If you still need assistance, please submit a ticket via the Human Resources Let’s Talk Menu here: </a:t>
            </a:r>
            <a:endParaRPr sz="4200"/>
          </a:p>
          <a:p>
            <a:pPr indent="0" lvl="0" marL="0" rtl="0" algn="l">
              <a:lnSpc>
                <a:spcPct val="85000"/>
              </a:lnSpc>
              <a:spcBef>
                <a:spcPts val="0"/>
              </a:spcBef>
              <a:spcAft>
                <a:spcPts val="0"/>
              </a:spcAft>
              <a:buClr>
                <a:srgbClr val="262626"/>
              </a:buClr>
              <a:buSzPts val="4400"/>
              <a:buFont typeface="Calibri"/>
              <a:buNone/>
            </a:pPr>
            <a:r>
              <a:t/>
            </a:r>
            <a:endParaRPr sz="4200"/>
          </a:p>
          <a:p>
            <a:pPr indent="0" lvl="0" marL="0" rtl="0" algn="l">
              <a:lnSpc>
                <a:spcPct val="85000"/>
              </a:lnSpc>
              <a:spcBef>
                <a:spcPts val="0"/>
              </a:spcBef>
              <a:spcAft>
                <a:spcPts val="0"/>
              </a:spcAft>
              <a:buClr>
                <a:srgbClr val="262626"/>
              </a:buClr>
              <a:buSzPts val="4400"/>
              <a:buFont typeface="Calibri"/>
              <a:buNone/>
            </a:pPr>
            <a:r>
              <a:rPr lang="en-US" sz="4200" u="sng">
                <a:solidFill>
                  <a:schemeClr val="hlink"/>
                </a:solidFill>
                <a:hlinkClick r:id="rId3"/>
              </a:rPr>
              <a:t>https://www.k12insight.com/Lets-Talk/embed.aspx?L=PB7R84N8G5LT</a:t>
            </a:r>
            <a:r>
              <a:rPr lang="en-US" sz="4200"/>
              <a:t> </a:t>
            </a:r>
            <a:endParaRPr sz="4200"/>
          </a:p>
          <a:p>
            <a:pPr indent="0" lvl="0" marL="0" rtl="0" algn="l">
              <a:lnSpc>
                <a:spcPct val="85000"/>
              </a:lnSpc>
              <a:spcBef>
                <a:spcPts val="0"/>
              </a:spcBef>
              <a:spcAft>
                <a:spcPts val="0"/>
              </a:spcAft>
              <a:buClr>
                <a:srgbClr val="262626"/>
              </a:buClr>
              <a:buSzPts val="4400"/>
              <a:buFont typeface="Calibri"/>
              <a:buNone/>
            </a:pPr>
            <a:r>
              <a:rPr lang="en-US" sz="4400"/>
              <a:t>  </a:t>
            </a:r>
            <a:endParaRPr sz="4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262626"/>
              </a:buClr>
              <a:buSzPts val="8000"/>
              <a:buFont typeface="Calibri"/>
              <a:buNone/>
            </a:pPr>
            <a:r>
              <a:rPr lang="en-US"/>
              <a:t>CREATING YOUR PROFILE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lang="en-US"/>
              <a:t>Accessing the Application Site</a:t>
            </a:r>
            <a:br>
              <a:rPr lang="en-US"/>
            </a:br>
            <a:r>
              <a:rPr lang="en-US" u="sng">
                <a:solidFill>
                  <a:schemeClr val="hlink"/>
                </a:solidFill>
                <a:hlinkClick r:id="rId3"/>
              </a:rPr>
              <a:t>https://www.providenceschools.org/careers</a:t>
            </a:r>
            <a:endParaRPr/>
          </a:p>
        </p:txBody>
      </p:sp>
      <p:pic>
        <p:nvPicPr>
          <p:cNvPr id="113" name="Google Shape;113;p3"/>
          <p:cNvPicPr preferRelativeResize="0"/>
          <p:nvPr/>
        </p:nvPicPr>
        <p:blipFill>
          <a:blip r:embed="rId4">
            <a:alphaModFix/>
          </a:blip>
          <a:stretch>
            <a:fillRect/>
          </a:stretch>
        </p:blipFill>
        <p:spPr>
          <a:xfrm>
            <a:off x="1097275" y="1889746"/>
            <a:ext cx="10096951" cy="4230500"/>
          </a:xfrm>
          <a:prstGeom prst="rect">
            <a:avLst/>
          </a:prstGeom>
          <a:noFill/>
          <a:ln>
            <a:noFill/>
          </a:ln>
        </p:spPr>
      </p:pic>
      <p:sp>
        <p:nvSpPr>
          <p:cNvPr id="114" name="Google Shape;114;p3"/>
          <p:cNvSpPr/>
          <p:nvPr/>
        </p:nvSpPr>
        <p:spPr>
          <a:xfrm>
            <a:off x="7862075" y="3523950"/>
            <a:ext cx="2839500" cy="962100"/>
          </a:xfrm>
          <a:prstGeom prst="ellipse">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type="title"/>
          </p:nvPr>
        </p:nvSpPr>
        <p:spPr>
          <a:xfrm>
            <a:off x="441807" y="138653"/>
            <a:ext cx="8596668" cy="796422"/>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Creating your Account</a:t>
            </a:r>
            <a:endParaRPr/>
          </a:p>
        </p:txBody>
      </p:sp>
      <p:sp>
        <p:nvSpPr>
          <p:cNvPr id="120" name="Google Shape;120;p4"/>
          <p:cNvSpPr txBox="1"/>
          <p:nvPr/>
        </p:nvSpPr>
        <p:spPr>
          <a:xfrm>
            <a:off x="8208826" y="402721"/>
            <a:ext cx="3172800" cy="6465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Click </a:t>
            </a:r>
            <a:r>
              <a:rPr lang="en-US" sz="1800">
                <a:solidFill>
                  <a:schemeClr val="dk1"/>
                </a:solidFill>
                <a:latin typeface="Calibri"/>
                <a:ea typeface="Calibri"/>
                <a:cs typeface="Calibri"/>
                <a:sym typeface="Calibri"/>
              </a:rPr>
              <a:t>Sign In / Register </a:t>
            </a:r>
            <a:r>
              <a:rPr b="0" i="0" lang="en-US" sz="1800" u="none" cap="none" strike="noStrike">
                <a:solidFill>
                  <a:schemeClr val="dk1"/>
                </a:solidFill>
                <a:latin typeface="Calibri"/>
                <a:ea typeface="Calibri"/>
                <a:cs typeface="Calibri"/>
                <a:sym typeface="Calibri"/>
              </a:rPr>
              <a:t>to start creating your account</a:t>
            </a:r>
            <a:endParaRPr b="0" i="0" sz="1800" u="none" cap="none" strike="noStrike">
              <a:solidFill>
                <a:schemeClr val="dk1"/>
              </a:solidFill>
              <a:latin typeface="Calibri"/>
              <a:ea typeface="Calibri"/>
              <a:cs typeface="Calibri"/>
              <a:sym typeface="Calibri"/>
            </a:endParaRPr>
          </a:p>
        </p:txBody>
      </p:sp>
      <p:pic>
        <p:nvPicPr>
          <p:cNvPr id="121" name="Google Shape;121;p4"/>
          <p:cNvPicPr preferRelativeResize="0"/>
          <p:nvPr/>
        </p:nvPicPr>
        <p:blipFill>
          <a:blip r:embed="rId3">
            <a:alphaModFix/>
          </a:blip>
          <a:stretch>
            <a:fillRect/>
          </a:stretch>
        </p:blipFill>
        <p:spPr>
          <a:xfrm>
            <a:off x="404225" y="1109475"/>
            <a:ext cx="9493601" cy="1844950"/>
          </a:xfrm>
          <a:prstGeom prst="rect">
            <a:avLst/>
          </a:prstGeom>
          <a:noFill/>
          <a:ln>
            <a:noFill/>
          </a:ln>
        </p:spPr>
      </p:pic>
      <p:sp>
        <p:nvSpPr>
          <p:cNvPr id="122" name="Google Shape;122;p4"/>
          <p:cNvSpPr txBox="1"/>
          <p:nvPr/>
        </p:nvSpPr>
        <p:spPr>
          <a:xfrm>
            <a:off x="5903416" y="4299286"/>
            <a:ext cx="5306400" cy="17547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If you do not have an account, select Sign Up and enter your email address.</a:t>
            </a:r>
            <a:r>
              <a:rPr b="0" i="0" lang="en-US" sz="1800" u="none" cap="none" strike="noStrike">
                <a:solidFill>
                  <a:schemeClr val="dk1"/>
                </a:solidFill>
                <a:latin typeface="Calibri"/>
                <a:ea typeface="Calibri"/>
                <a:cs typeface="Calibri"/>
                <a:sym typeface="Calibri"/>
              </a:rPr>
              <a:t>  When done successfully you will receive an email from “no reply” to verify your account.  Once you click to verify you will be routed back to the main page where you will sign in with your account information.</a:t>
            </a:r>
            <a:endParaRPr b="0" i="0" sz="1800" u="none" cap="none" strike="noStrike">
              <a:solidFill>
                <a:schemeClr val="dk1"/>
              </a:solidFill>
              <a:latin typeface="Calibri"/>
              <a:ea typeface="Calibri"/>
              <a:cs typeface="Calibri"/>
              <a:sym typeface="Calibri"/>
            </a:endParaRPr>
          </a:p>
        </p:txBody>
      </p:sp>
      <p:cxnSp>
        <p:nvCxnSpPr>
          <p:cNvPr id="123" name="Google Shape;123;p4"/>
          <p:cNvCxnSpPr/>
          <p:nvPr/>
        </p:nvCxnSpPr>
        <p:spPr>
          <a:xfrm flipH="1">
            <a:off x="9120875" y="1052625"/>
            <a:ext cx="699300" cy="208500"/>
          </a:xfrm>
          <a:prstGeom prst="straightConnector1">
            <a:avLst/>
          </a:prstGeom>
          <a:noFill/>
          <a:ln cap="flat" cmpd="sng" w="25400">
            <a:solidFill>
              <a:schemeClr val="accent1"/>
            </a:solidFill>
            <a:prstDash val="solid"/>
            <a:round/>
            <a:headEnd len="sm" w="sm" type="none"/>
            <a:tailEnd len="med" w="med" type="triangle"/>
          </a:ln>
          <a:effectLst>
            <a:outerShdw blurRad="38100" rotWithShape="0" algn="br" dir="2700000" dist="25400">
              <a:srgbClr val="000000">
                <a:alpha val="60000"/>
              </a:srgbClr>
            </a:outerShdw>
          </a:effectLst>
        </p:spPr>
      </p:cxnSp>
      <p:pic>
        <p:nvPicPr>
          <p:cNvPr id="124" name="Google Shape;124;p4"/>
          <p:cNvPicPr preferRelativeResize="0"/>
          <p:nvPr/>
        </p:nvPicPr>
        <p:blipFill>
          <a:blip r:embed="rId4">
            <a:alphaModFix/>
          </a:blip>
          <a:stretch>
            <a:fillRect/>
          </a:stretch>
        </p:blipFill>
        <p:spPr>
          <a:xfrm>
            <a:off x="1739100" y="3205025"/>
            <a:ext cx="2632363" cy="2442643"/>
          </a:xfrm>
          <a:prstGeom prst="rect">
            <a:avLst/>
          </a:prstGeom>
          <a:noFill/>
          <a:ln>
            <a:noFill/>
          </a:ln>
        </p:spPr>
      </p:pic>
      <p:sp>
        <p:nvSpPr>
          <p:cNvPr id="125" name="Google Shape;125;p4"/>
          <p:cNvSpPr txBox="1"/>
          <p:nvPr/>
        </p:nvSpPr>
        <p:spPr>
          <a:xfrm>
            <a:off x="4830950" y="3256750"/>
            <a:ext cx="4783800" cy="6465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If you have an account, enter your email, select Continue, then enter your SchoolSpring password</a:t>
            </a:r>
            <a:endParaRPr b="0" i="0" sz="1800" u="none" cap="none" strike="noStrike">
              <a:solidFill>
                <a:schemeClr val="dk1"/>
              </a:solidFill>
              <a:latin typeface="Calibri"/>
              <a:ea typeface="Calibri"/>
              <a:cs typeface="Calibri"/>
              <a:sym typeface="Calibri"/>
            </a:endParaRPr>
          </a:p>
        </p:txBody>
      </p:sp>
      <p:cxnSp>
        <p:nvCxnSpPr>
          <p:cNvPr id="126" name="Google Shape;126;p4"/>
          <p:cNvCxnSpPr/>
          <p:nvPr/>
        </p:nvCxnSpPr>
        <p:spPr>
          <a:xfrm flipH="1">
            <a:off x="4080500" y="3901475"/>
            <a:ext cx="1062300" cy="397800"/>
          </a:xfrm>
          <a:prstGeom prst="straightConnector1">
            <a:avLst/>
          </a:prstGeom>
          <a:noFill/>
          <a:ln cap="flat" cmpd="sng" w="25400">
            <a:solidFill>
              <a:schemeClr val="accent1"/>
            </a:solidFill>
            <a:prstDash val="solid"/>
            <a:round/>
            <a:headEnd len="sm" w="sm" type="none"/>
            <a:tailEnd len="med" w="med" type="triangle"/>
          </a:ln>
          <a:effectLst>
            <a:outerShdw blurRad="38100" rotWithShape="0" algn="br" dir="2700000" dist="25400">
              <a:srgbClr val="000000">
                <a:alpha val="60000"/>
              </a:srgbClr>
            </a:outerShdw>
          </a:effectLst>
        </p:spPr>
      </p:cxnSp>
      <p:cxnSp>
        <p:nvCxnSpPr>
          <p:cNvPr id="127" name="Google Shape;127;p4"/>
          <p:cNvCxnSpPr/>
          <p:nvPr/>
        </p:nvCxnSpPr>
        <p:spPr>
          <a:xfrm flipH="1">
            <a:off x="3309325" y="5269400"/>
            <a:ext cx="2594100" cy="41100"/>
          </a:xfrm>
          <a:prstGeom prst="straightConnector1">
            <a:avLst/>
          </a:prstGeom>
          <a:noFill/>
          <a:ln cap="flat" cmpd="sng" w="25400">
            <a:solidFill>
              <a:schemeClr val="accent1"/>
            </a:solidFill>
            <a:prstDash val="solid"/>
            <a:round/>
            <a:headEnd len="sm" w="sm" type="none"/>
            <a:tailEnd len="med" w="med" type="triangle"/>
          </a:ln>
          <a:effectLst>
            <a:outerShdw blurRad="38100" rotWithShape="0" algn="br" dir="2700000" dist="25400">
              <a:srgbClr val="000000">
                <a:alpha val="60000"/>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5"/>
          <p:cNvPicPr preferRelativeResize="0"/>
          <p:nvPr/>
        </p:nvPicPr>
        <p:blipFill>
          <a:blip r:embed="rId3">
            <a:alphaModFix/>
          </a:blip>
          <a:stretch>
            <a:fillRect/>
          </a:stretch>
        </p:blipFill>
        <p:spPr>
          <a:xfrm>
            <a:off x="617475" y="1167788"/>
            <a:ext cx="10957051" cy="3317074"/>
          </a:xfrm>
          <a:prstGeom prst="rect">
            <a:avLst/>
          </a:prstGeom>
          <a:noFill/>
          <a:ln>
            <a:noFill/>
          </a:ln>
        </p:spPr>
      </p:pic>
      <p:sp>
        <p:nvSpPr>
          <p:cNvPr id="133" name="Google Shape;133;p5"/>
          <p:cNvSpPr txBox="1"/>
          <p:nvPr/>
        </p:nvSpPr>
        <p:spPr>
          <a:xfrm>
            <a:off x="4798400" y="207100"/>
            <a:ext cx="4868400" cy="796500"/>
          </a:xfrm>
          <a:prstGeom prst="rect">
            <a:avLst/>
          </a:prstGeom>
          <a:solidFill>
            <a:srgbClr val="D8D8D8"/>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When you are in your personal account your </a:t>
            </a:r>
            <a:r>
              <a:rPr lang="en-US" sz="1800">
                <a:solidFill>
                  <a:schemeClr val="dk1"/>
                </a:solidFill>
                <a:latin typeface="Calibri"/>
                <a:ea typeface="Calibri"/>
                <a:cs typeface="Calibri"/>
                <a:sym typeface="Calibri"/>
              </a:rPr>
              <a:t>initials </a:t>
            </a:r>
            <a:r>
              <a:rPr b="0" i="0" lang="en-US" sz="1800" u="none" cap="none" strike="noStrike">
                <a:solidFill>
                  <a:schemeClr val="dk1"/>
                </a:solidFill>
                <a:latin typeface="Calibri"/>
                <a:ea typeface="Calibri"/>
                <a:cs typeface="Calibri"/>
                <a:sym typeface="Calibri"/>
              </a:rPr>
              <a:t>will appear in the upper corner of the page</a:t>
            </a:r>
            <a:endParaRPr b="0" i="0" sz="1400" u="none" cap="none" strike="noStrike">
              <a:solidFill>
                <a:srgbClr val="000000"/>
              </a:solidFill>
              <a:latin typeface="Arial"/>
              <a:ea typeface="Arial"/>
              <a:cs typeface="Arial"/>
              <a:sym typeface="Arial"/>
            </a:endParaRPr>
          </a:p>
        </p:txBody>
      </p:sp>
      <p:cxnSp>
        <p:nvCxnSpPr>
          <p:cNvPr id="134" name="Google Shape;134;p5"/>
          <p:cNvCxnSpPr/>
          <p:nvPr/>
        </p:nvCxnSpPr>
        <p:spPr>
          <a:xfrm>
            <a:off x="9672950" y="752050"/>
            <a:ext cx="1405500" cy="502800"/>
          </a:xfrm>
          <a:prstGeom prst="straightConnector1">
            <a:avLst/>
          </a:prstGeom>
          <a:noFill/>
          <a:ln cap="flat" cmpd="sng" w="25400">
            <a:solidFill>
              <a:schemeClr val="accent1"/>
            </a:solidFill>
            <a:prstDash val="solid"/>
            <a:round/>
            <a:headEnd len="sm" w="sm" type="none"/>
            <a:tailEnd len="med" w="med" type="triangle"/>
          </a:ln>
          <a:effectLst>
            <a:outerShdw blurRad="38100" rotWithShape="0" algn="br" dir="2700000" dist="25400">
              <a:srgbClr val="000000">
                <a:alpha val="60000"/>
              </a:srgbClr>
            </a:outerShdw>
          </a:effectLst>
        </p:spPr>
      </p:cxnSp>
      <p:cxnSp>
        <p:nvCxnSpPr>
          <p:cNvPr id="135" name="Google Shape;135;p5"/>
          <p:cNvCxnSpPr/>
          <p:nvPr/>
        </p:nvCxnSpPr>
        <p:spPr>
          <a:xfrm rot="10800000">
            <a:off x="1428550" y="3665725"/>
            <a:ext cx="1711500" cy="1122600"/>
          </a:xfrm>
          <a:prstGeom prst="straightConnector1">
            <a:avLst/>
          </a:prstGeom>
          <a:noFill/>
          <a:ln cap="flat" cmpd="sng" w="25400">
            <a:solidFill>
              <a:schemeClr val="accent1"/>
            </a:solidFill>
            <a:prstDash val="solid"/>
            <a:round/>
            <a:headEnd len="sm" w="sm" type="none"/>
            <a:tailEnd len="med" w="med" type="triangle"/>
          </a:ln>
          <a:effectLst>
            <a:outerShdw blurRad="38100" rotWithShape="0" algn="br" dir="2700000" dist="25400">
              <a:srgbClr val="000000">
                <a:alpha val="60000"/>
              </a:srgbClr>
            </a:outerShdw>
          </a:effectLst>
        </p:spPr>
      </p:cxnSp>
      <p:sp>
        <p:nvSpPr>
          <p:cNvPr id="136" name="Google Shape;136;p5"/>
          <p:cNvSpPr txBox="1"/>
          <p:nvPr/>
        </p:nvSpPr>
        <p:spPr>
          <a:xfrm>
            <a:off x="3138150" y="4782200"/>
            <a:ext cx="3841800" cy="1030500"/>
          </a:xfrm>
          <a:prstGeom prst="rect">
            <a:avLst/>
          </a:prstGeom>
          <a:solidFill>
            <a:srgbClr val="D8D8D8"/>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Your Profile is where you can add more of your education and work experience to auto-populate into applications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6"/>
          <p:cNvPicPr preferRelativeResize="0"/>
          <p:nvPr/>
        </p:nvPicPr>
        <p:blipFill>
          <a:blip r:embed="rId3">
            <a:alphaModFix/>
          </a:blip>
          <a:stretch>
            <a:fillRect/>
          </a:stretch>
        </p:blipFill>
        <p:spPr>
          <a:xfrm>
            <a:off x="415662" y="1076988"/>
            <a:ext cx="11360676" cy="4704026"/>
          </a:xfrm>
          <a:prstGeom prst="rect">
            <a:avLst/>
          </a:prstGeom>
          <a:noFill/>
          <a:ln>
            <a:noFill/>
          </a:ln>
        </p:spPr>
      </p:pic>
      <p:sp>
        <p:nvSpPr>
          <p:cNvPr id="142" name="Google Shape;142;p6"/>
          <p:cNvSpPr txBox="1"/>
          <p:nvPr>
            <p:ph type="title"/>
          </p:nvPr>
        </p:nvSpPr>
        <p:spPr>
          <a:xfrm>
            <a:off x="297875" y="258903"/>
            <a:ext cx="11528100" cy="769200"/>
          </a:xfrm>
          <a:prstGeom prst="rect">
            <a:avLst/>
          </a:prstGeom>
          <a:solidFill>
            <a:srgbClr val="D8D8D8"/>
          </a:solidFill>
          <a:ln cap="flat" cmpd="sng" w="9525">
            <a:solidFill>
              <a:schemeClr val="dk1"/>
            </a:solidFill>
            <a:prstDash val="solid"/>
            <a:round/>
            <a:headEnd len="sm" w="sm" type="none"/>
            <a:tailEnd len="sm" w="sm" type="none"/>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chemeClr val="dk1"/>
              </a:buClr>
              <a:buSzPts val="1620"/>
              <a:buFont typeface="Calibri"/>
              <a:buNone/>
            </a:pPr>
            <a:r>
              <a:rPr lang="en-US" sz="1720">
                <a:solidFill>
                  <a:schemeClr val="dk1"/>
                </a:solidFill>
              </a:rPr>
              <a:t>Each section allows you to enter personal information, work experience, education, certifications, references, additional info and any documents (such as Resumes, Cover Letters, Transcripts). Completing each section </a:t>
            </a:r>
            <a:r>
              <a:rPr lang="en-US" sz="1720">
                <a:solidFill>
                  <a:schemeClr val="dk1"/>
                </a:solidFill>
              </a:rPr>
              <a:t>will</a:t>
            </a:r>
            <a:r>
              <a:rPr lang="en-US" sz="1720">
                <a:solidFill>
                  <a:schemeClr val="dk1"/>
                </a:solidFill>
              </a:rPr>
              <a:t> allow you to automatically pull this information into applications.</a:t>
            </a:r>
            <a:endParaRPr sz="1720">
              <a:solidFill>
                <a:schemeClr val="dk1"/>
              </a:solidFill>
            </a:endParaRPr>
          </a:p>
        </p:txBody>
      </p:sp>
      <p:cxnSp>
        <p:nvCxnSpPr>
          <p:cNvPr id="143" name="Google Shape;143;p6"/>
          <p:cNvCxnSpPr/>
          <p:nvPr/>
        </p:nvCxnSpPr>
        <p:spPr>
          <a:xfrm flipH="1">
            <a:off x="2428575" y="1028100"/>
            <a:ext cx="429300" cy="975300"/>
          </a:xfrm>
          <a:prstGeom prst="straightConnector1">
            <a:avLst/>
          </a:prstGeom>
          <a:noFill/>
          <a:ln cap="flat" cmpd="sng" w="25400">
            <a:solidFill>
              <a:schemeClr val="accent1"/>
            </a:solidFill>
            <a:prstDash val="solid"/>
            <a:round/>
            <a:headEnd len="sm" w="sm" type="none"/>
            <a:tailEnd len="med" w="med" type="triangle"/>
          </a:ln>
          <a:effectLst>
            <a:outerShdw blurRad="38100" rotWithShape="0" algn="br" dir="2700000" dist="25400">
              <a:srgbClr val="000000">
                <a:alpha val="60000"/>
              </a:srgbClr>
            </a:outerShdw>
          </a:effectLst>
        </p:spPr>
      </p:cxnSp>
      <p:cxnSp>
        <p:nvCxnSpPr>
          <p:cNvPr id="144" name="Google Shape;144;p6"/>
          <p:cNvCxnSpPr/>
          <p:nvPr/>
        </p:nvCxnSpPr>
        <p:spPr>
          <a:xfrm>
            <a:off x="8708925" y="1028100"/>
            <a:ext cx="2442300" cy="1018200"/>
          </a:xfrm>
          <a:prstGeom prst="straightConnector1">
            <a:avLst/>
          </a:prstGeom>
          <a:noFill/>
          <a:ln cap="flat" cmpd="sng" w="25400">
            <a:solidFill>
              <a:schemeClr val="accent1"/>
            </a:solidFill>
            <a:prstDash val="solid"/>
            <a:round/>
            <a:headEnd len="sm" w="sm" type="none"/>
            <a:tailEnd len="med" w="med" type="triangle"/>
          </a:ln>
          <a:effectLst>
            <a:outerShdw blurRad="38100" rotWithShape="0" algn="br" dir="2700000" dist="25400">
              <a:srgbClr val="000000">
                <a:alpha val="60000"/>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8"/>
          <p:cNvPicPr preferRelativeResize="0"/>
          <p:nvPr/>
        </p:nvPicPr>
        <p:blipFill>
          <a:blip r:embed="rId3">
            <a:alphaModFix/>
          </a:blip>
          <a:stretch>
            <a:fillRect/>
          </a:stretch>
        </p:blipFill>
        <p:spPr>
          <a:xfrm>
            <a:off x="5910074" y="2580750"/>
            <a:ext cx="5161452" cy="3581250"/>
          </a:xfrm>
          <a:prstGeom prst="rect">
            <a:avLst/>
          </a:prstGeom>
          <a:noFill/>
          <a:ln>
            <a:noFill/>
          </a:ln>
        </p:spPr>
      </p:pic>
      <p:pic>
        <p:nvPicPr>
          <p:cNvPr id="150" name="Google Shape;150;p8"/>
          <p:cNvPicPr preferRelativeResize="0"/>
          <p:nvPr/>
        </p:nvPicPr>
        <p:blipFill rotWithShape="1">
          <a:blip r:embed="rId4">
            <a:alphaModFix/>
          </a:blip>
          <a:srcRect b="40525" l="0" r="0" t="0"/>
          <a:stretch/>
        </p:blipFill>
        <p:spPr>
          <a:xfrm>
            <a:off x="382675" y="1047325"/>
            <a:ext cx="8600402" cy="1348676"/>
          </a:xfrm>
          <a:prstGeom prst="rect">
            <a:avLst/>
          </a:prstGeom>
          <a:noFill/>
          <a:ln>
            <a:noFill/>
          </a:ln>
        </p:spPr>
      </p:pic>
      <p:sp>
        <p:nvSpPr>
          <p:cNvPr id="151" name="Google Shape;151;p8"/>
          <p:cNvSpPr txBox="1"/>
          <p:nvPr>
            <p:ph type="title"/>
          </p:nvPr>
        </p:nvSpPr>
        <p:spPr>
          <a:xfrm>
            <a:off x="197426" y="299170"/>
            <a:ext cx="8970900" cy="563400"/>
          </a:xfrm>
          <a:prstGeom prst="rect">
            <a:avLst/>
          </a:prstGeom>
          <a:solidFill>
            <a:srgbClr val="D8D8D8"/>
          </a:solidFill>
          <a:ln cap="flat" cmpd="sng" w="9525">
            <a:solidFill>
              <a:schemeClr val="dk1"/>
            </a:solidFill>
            <a:prstDash val="solid"/>
            <a:round/>
            <a:headEnd len="sm" w="sm" type="none"/>
            <a:tailEnd len="sm" w="sm" type="none"/>
          </a:ln>
        </p:spPr>
        <p:txBody>
          <a:bodyPr anchorCtr="0" anchor="b" bIns="45700" lIns="91425" spcFirstLastPara="1" rIns="91425" wrap="square" tIns="45700">
            <a:spAutoFit/>
          </a:bodyPr>
          <a:lstStyle/>
          <a:p>
            <a:pPr indent="0" lvl="0" marL="0" rtl="0" algn="l">
              <a:lnSpc>
                <a:spcPct val="85000"/>
              </a:lnSpc>
              <a:spcBef>
                <a:spcPts val="0"/>
              </a:spcBef>
              <a:spcAft>
                <a:spcPts val="0"/>
              </a:spcAft>
              <a:buClr>
                <a:schemeClr val="dk1"/>
              </a:buClr>
              <a:buSzPts val="1800"/>
              <a:buFont typeface="Calibri"/>
              <a:buNone/>
            </a:pPr>
            <a:r>
              <a:rPr lang="en-US" sz="1800">
                <a:solidFill>
                  <a:schemeClr val="dk1"/>
                </a:solidFill>
              </a:rPr>
              <a:t>Some other areas will appear to be completely blank.  You will click on Add button to enter your information.</a:t>
            </a:r>
            <a:endParaRPr sz="1800">
              <a:solidFill>
                <a:schemeClr val="dk1"/>
              </a:solidFill>
            </a:endParaRPr>
          </a:p>
        </p:txBody>
      </p:sp>
      <p:cxnSp>
        <p:nvCxnSpPr>
          <p:cNvPr id="152" name="Google Shape;152;p8"/>
          <p:cNvCxnSpPr/>
          <p:nvPr/>
        </p:nvCxnSpPr>
        <p:spPr>
          <a:xfrm flipH="1">
            <a:off x="4032175" y="874725"/>
            <a:ext cx="1230300" cy="491100"/>
          </a:xfrm>
          <a:prstGeom prst="straightConnector1">
            <a:avLst/>
          </a:prstGeom>
          <a:noFill/>
          <a:ln cap="flat" cmpd="sng" w="25400">
            <a:solidFill>
              <a:schemeClr val="accent1"/>
            </a:solidFill>
            <a:prstDash val="solid"/>
            <a:round/>
            <a:headEnd len="sm" w="sm" type="none"/>
            <a:tailEnd len="med" w="med" type="triangle"/>
          </a:ln>
          <a:effectLst>
            <a:outerShdw blurRad="38100" rotWithShape="0" algn="br" dir="2700000" dist="25400">
              <a:srgbClr val="000000">
                <a:alpha val="60000"/>
              </a:srgbClr>
            </a:outerShdw>
          </a:effectLst>
        </p:spPr>
      </p:cxnSp>
      <p:cxnSp>
        <p:nvCxnSpPr>
          <p:cNvPr id="153" name="Google Shape;153;p8"/>
          <p:cNvCxnSpPr/>
          <p:nvPr/>
        </p:nvCxnSpPr>
        <p:spPr>
          <a:xfrm>
            <a:off x="4166634" y="1492466"/>
            <a:ext cx="3420600" cy="1621200"/>
          </a:xfrm>
          <a:prstGeom prst="straightConnector1">
            <a:avLst/>
          </a:prstGeom>
          <a:noFill/>
          <a:ln cap="flat" cmpd="sng" w="25400">
            <a:solidFill>
              <a:schemeClr val="accent1"/>
            </a:solidFill>
            <a:prstDash val="solid"/>
            <a:round/>
            <a:headEnd len="sm" w="sm" type="none"/>
            <a:tailEnd len="med" w="med" type="triangle"/>
          </a:ln>
          <a:effectLst>
            <a:outerShdw blurRad="38100" rotWithShape="0" algn="br" dir="2700000" dist="25400">
              <a:srgbClr val="000000">
                <a:alpha val="60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262626"/>
              </a:buClr>
              <a:buSzPts val="8000"/>
              <a:buFont typeface="Calibri"/>
              <a:buNone/>
            </a:pPr>
            <a:r>
              <a:rPr lang="en-US"/>
              <a:t>LOOKING FOR POSITIONS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10"/>
          <p:cNvPicPr preferRelativeResize="0"/>
          <p:nvPr/>
        </p:nvPicPr>
        <p:blipFill>
          <a:blip r:embed="rId3">
            <a:alphaModFix/>
          </a:blip>
          <a:stretch>
            <a:fillRect/>
          </a:stretch>
        </p:blipFill>
        <p:spPr>
          <a:xfrm>
            <a:off x="5268700" y="1627126"/>
            <a:ext cx="1715550" cy="4449374"/>
          </a:xfrm>
          <a:prstGeom prst="rect">
            <a:avLst/>
          </a:prstGeom>
          <a:noFill/>
          <a:ln>
            <a:noFill/>
          </a:ln>
        </p:spPr>
      </p:pic>
      <p:sp>
        <p:nvSpPr>
          <p:cNvPr id="164" name="Google Shape;164;p10"/>
          <p:cNvSpPr txBox="1"/>
          <p:nvPr>
            <p:ph type="title"/>
          </p:nvPr>
        </p:nvSpPr>
        <p:spPr>
          <a:xfrm>
            <a:off x="1097279" y="619113"/>
            <a:ext cx="10058400" cy="849470"/>
          </a:xfrm>
          <a:prstGeom prst="rect">
            <a:avLst/>
          </a:prstGeom>
          <a:solidFill>
            <a:srgbClr val="D8D8D8"/>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1"/>
              </a:buClr>
              <a:buSzPts val="1800"/>
              <a:buFont typeface="Calibri"/>
              <a:buNone/>
            </a:pPr>
            <a:r>
              <a:rPr lang="en-US" sz="1800">
                <a:solidFill>
                  <a:schemeClr val="dk1"/>
                </a:solidFill>
              </a:rPr>
              <a:t>Clicking on the “Find a Job” from any page you are in will bring you back to the job postings.  It is essentially your home button.</a:t>
            </a:r>
            <a:endParaRPr sz="1800">
              <a:solidFill>
                <a:schemeClr val="dk1"/>
              </a:solidFill>
            </a:endParaRPr>
          </a:p>
        </p:txBody>
      </p:sp>
      <p:cxnSp>
        <p:nvCxnSpPr>
          <p:cNvPr id="165" name="Google Shape;165;p10"/>
          <p:cNvCxnSpPr/>
          <p:nvPr/>
        </p:nvCxnSpPr>
        <p:spPr>
          <a:xfrm>
            <a:off x="4156364" y="1468583"/>
            <a:ext cx="1314600" cy="1479600"/>
          </a:xfrm>
          <a:prstGeom prst="straightConnector1">
            <a:avLst/>
          </a:prstGeom>
          <a:noFill/>
          <a:ln cap="flat" cmpd="sng" w="25400">
            <a:solidFill>
              <a:schemeClr val="dk1"/>
            </a:solidFill>
            <a:prstDash val="solid"/>
            <a:round/>
            <a:headEnd len="sm" w="sm" type="none"/>
            <a:tailEnd len="med" w="med" type="triangle"/>
          </a:ln>
          <a:effectLst>
            <a:outerShdw blurRad="38100" rotWithShape="0" algn="br" dir="2700000" dist="25400">
              <a:srgbClr val="000000">
                <a:alpha val="60000"/>
              </a:srgbClr>
            </a:outerShdw>
          </a:effectLst>
        </p:spPr>
      </p:cxnSp>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Custom 1">
      <a:dk1>
        <a:srgbClr val="000000"/>
      </a:dk1>
      <a:lt1>
        <a:srgbClr val="FFFFFF"/>
      </a:lt1>
      <a:dk2>
        <a:srgbClr val="2C3C43"/>
      </a:dk2>
      <a:lt2>
        <a:srgbClr val="EBEBEB"/>
      </a:lt2>
      <a:accent1>
        <a:srgbClr val="FF0000"/>
      </a:accent1>
      <a:accent2>
        <a:srgbClr val="000000"/>
      </a:accent2>
      <a:accent3>
        <a:srgbClr val="BFBFBF"/>
      </a:accent3>
      <a:accent4>
        <a:srgbClr val="A5A5A5"/>
      </a:accent4>
      <a:accent5>
        <a:srgbClr val="A5A5A5"/>
      </a:accent5>
      <a:accent6>
        <a:srgbClr val="918655"/>
      </a:accent6>
      <a:hlink>
        <a:srgbClr val="FF0000"/>
      </a:hlink>
      <a:folHlink>
        <a:srgbClr val="FF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2022-03-09T09:36:32Z</dcterms:created>
  <dc:creator>Vorro, Jennifer</dc:creator>
</cp:coreProperties>
</file>